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77" r:id="rId5"/>
    <p:sldId id="276" r:id="rId6"/>
    <p:sldId id="296" r:id="rId7"/>
    <p:sldId id="283" r:id="rId8"/>
    <p:sldId id="297" r:id="rId9"/>
    <p:sldId id="285" r:id="rId10"/>
    <p:sldId id="282" r:id="rId11"/>
    <p:sldId id="280" r:id="rId12"/>
    <p:sldId id="288" r:id="rId13"/>
    <p:sldId id="258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3D6DF-9A7F-4457-8473-A245B854E4F1}" v="1" dt="2026-05-25T21:01:44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AAF1D-9EB0-4148-8F00-4D44F8EE79A4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FF444-8128-45ED-ACD3-2DBCA7D940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298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Caroline Ferri, Fabio </a:t>
            </a:r>
            <a:r>
              <a:rPr lang="pt-BR" dirty="0" err="1"/>
              <a:t>Calcini</a:t>
            </a:r>
            <a:r>
              <a:rPr lang="pt-BR" dirty="0"/>
              <a:t>, Paulo </a:t>
            </a:r>
            <a:r>
              <a:rPr lang="pt-BR" dirty="0" err="1"/>
              <a:t>Zerbinatti</a:t>
            </a:r>
            <a:r>
              <a:rPr lang="pt-BR" dirty="0"/>
              <a:t> e Maria Fernanda </a:t>
            </a:r>
            <a:r>
              <a:rPr lang="pt-BR" dirty="0" err="1"/>
              <a:t>Messagi</a:t>
            </a:r>
            <a:r>
              <a:rPr lang="pt-BR" dirty="0"/>
              <a:t>. 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FF444-8128-45ED-ACD3-2DBCA7D9409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8648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Repita 3x - Paz no corpo, mente e alma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C272-DB60-40D0-8E10-D343029A283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4219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EF8AE-04AA-7E4B-5CB9-E9783648D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3AA9FB4-12F5-C606-E7D4-E27914C99A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9793925-5EF0-E35C-48EB-DABE551662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Repita 3x - Paz no corpo, mente e alma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6459CB3-FBC0-E74D-2717-E461E4294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C272-DB60-40D0-8E10-D343029A283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4690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AE13E-6C83-4577-FEC9-A0FC91688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7DC0619-04A9-79C1-51D5-D93A77A2C1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435EFE3-11A3-DF84-520B-5CBDA1C827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Repita 3x - Paz no corpo, mente e alma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71F6136-ED57-E484-80BE-B0DE24DD37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C272-DB60-40D0-8E10-D343029A283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9413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45E5-E541-C9A2-744C-44BE3BA75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4455BCA-B563-B278-10D3-F357CB395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B4FCE16-A1BD-F029-33EF-B6E68A36E0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Repita 3x - Paz no corpo, mente e alma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6BC8AC-C7DD-0A66-1D5F-D0B619EE4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C272-DB60-40D0-8E10-D343029A283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3903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D0FF5-64CF-534F-CE2F-BA72BE5EB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8A25A18-EFDD-0537-F1E1-191D0CFCB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CEF7EB-A8A7-AD96-F425-372776F1F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Repita 3x - Paz no corpo, mente e alma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A3D617-D355-EDBA-0750-F0E0C2CB3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C272-DB60-40D0-8E10-D343029A283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133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AB2DA-A820-83EB-0011-E2267055B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6B5F932-851A-0E2D-11C7-05BAF2AFF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E7C5733-2923-DAD3-E42B-EC6720597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Repita 3x - Paz no corpo, mente e alma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CAD1B1D-6991-07F8-19DB-AEFB2E4C18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C272-DB60-40D0-8E10-D343029A283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583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39521-6896-6E49-018F-2C27C5607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B93A0C1-002A-74C7-376E-45FF664086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33881AE-21AD-3AEE-465F-9C58662B5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Repita 3x - Paz no corpo, mente e alma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BF3A85-9BFE-45FA-45C4-8919B8199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C272-DB60-40D0-8E10-D343029A283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481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7366F-EF86-18C6-91FC-6FFF8656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C0E09B4-633B-E48D-F39D-4E58714D3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CA0056C-74C8-5B03-C89B-0C68B0F4D3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Repita 3x - Paz no corpo, mente e alma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E32A25F-D13C-9262-99A0-3A0A1867B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C272-DB60-40D0-8E10-D343029A283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1287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0C54BD-3439-779A-CF78-2301446F09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B9CDFB-FA2A-A666-6E25-E080DD9C7C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B6E137-9537-7079-E7FF-C16D8F7B0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B28E1C-0D8A-CA4A-4144-0E3B23DEB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A3108B-035D-E95C-583C-8A9DED266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3590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5E9D5A-417C-5112-892D-D6BC57AD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2739B6-8ECE-9E41-B51D-D721E4AA4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59E4AA-F6A3-F7BA-3EAC-B1AEFA88E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0E8355-605E-C7DA-A8D4-8FE38A6F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7423BF-FA09-1F2C-8F20-862373FC1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9735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E148-8745-88CB-E7BF-6508BCD9F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2E0A28-2F02-9A05-44A2-9A3181D7D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5E4222-F5BE-45D3-2D2B-A505DC84D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8CC19A-3C4A-DBB6-DDEB-8B4532658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1D082B-F34B-338B-50E6-88206D96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19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03A62-48AF-D4D1-00A1-7C77BDA79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140BE0-1F6F-4335-9D80-718116039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B21130-A9A5-0D4A-C102-226560705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410E6-5640-B342-9EE6-873F556A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F2481D-C0AE-E0A0-F8DD-864986933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591EECB-146F-DC58-4296-29FF785F7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6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315736-EC5A-9108-183D-89AF988BE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4DCC2B-7DF0-ED5C-670B-844CEE0DB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6528A1E-75AD-D1FF-62F4-E533F2428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C3CA1BC-3DC0-CC72-A86D-90EFFD811E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4E053D4-9433-49D8-924E-A8B08AA914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D531B2A-3A3F-7E92-AB95-79918493E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1909B4D-F975-8988-5B65-A14934466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0138115-003F-54EA-8768-B180A0AA5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4340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025B5A-7A1E-40A7-E701-FE755D8FC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169546C-73AE-9B8B-1D4D-1AEF65F8A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D6639E7-4ED3-45D5-8D0E-5401738E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2D1EDF-21A9-174F-2D19-1DC8A2FA6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48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60AC866-19BD-73CE-7FCE-4077A25FA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98AE11-F256-FD3E-B410-4790FD83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DC91066-5CE7-2CB8-B5AC-E216F4750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592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D66AA-FD95-DF93-5037-CF90CBFA1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C3EC10-AA3C-4619-1365-A85152A1B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F667548-D529-5D86-975A-9261F8D08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9EBDFD-81C1-3CF8-491D-1E1607167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03BF8A-80A4-7EE8-BAA2-2D6E7BB6F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5945AA-1013-24C4-7194-49DC197CA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7782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3FF16A-BED9-E991-A49E-27918DCF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A86154B-9CB7-BBFA-07C8-894EC2B776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274712-E5C0-393D-47CE-E91B5EB32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3F244A-1FD4-8863-6805-CB449B446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6592F3-07E9-BD6F-E397-275D2F703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A95515C-B9D0-CBFD-6362-B3154B7C3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666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3F0275-7F09-6E65-91B2-80D4CFDC6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B453588-C1C0-15BF-2A1A-AB0D82FC6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4DE7EB-9D56-637B-D89E-8122B52F5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6BDB87-884F-7923-A223-5D94747F0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476B3F-0CF1-EEAC-5F71-1D5C2C367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2625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8BBDDB-A9AD-0C6A-CF77-B15BC7335B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DD9FE2-D0B7-23B2-EA3B-D547D920E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6A072A-8773-5283-F213-C9B4BF46E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3D4917-5E9A-17A7-B5A8-1361C9304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0E2AF8-6D7B-EE8A-E78E-3654E7AF1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16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2E8897C-E3E1-FEF4-7DCB-C7B51439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47665C-8EFB-D371-97B1-272A0039E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719B3A-43F5-7980-361E-D46174CFB6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834BB0-37FE-446E-B4C6-1EEE98BC671B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345609-30B4-F650-72F4-E22A52274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01DDB5-4BCC-902D-E056-71EE830572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775A19-CF70-4269-87F6-FF6248FBD1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54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cb.gov.br/estabilidadefinanceira/exibenormativo?numero=4945&amp;tipo=Resolu&#231;&#227;o+CMN" TargetMode="External"/><Relationship Id="rId5" Type="http://schemas.openxmlformats.org/officeDocument/2006/relationships/hyperlink" Target="https://www.bcb.gov.br/estabilidadefinanceira/exibenormativo?numero=4943&amp;tipo=Resolu&#231;&#227;o+CMN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cb.gov.br/estabilidadefinanceira/exibenormativo?tipo=Resolu%C3%A7%C3%A3o%20CMN&amp;numero=5268" TargetMode="External"/><Relationship Id="rId5" Type="http://schemas.openxmlformats.org/officeDocument/2006/relationships/hyperlink" Target="https://www.bcb.gov.br/estabilidadefinanceira/exibenormativo?tipo=Resolu%C3%A7%C3%A3o%20CMN&amp;numero=5267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oolset.com/academy/which-products-are-covered-under-the-eudr-sector-by-sector-overview" TargetMode="External"/><Relationship Id="rId5" Type="http://schemas.openxmlformats.org/officeDocument/2006/relationships/hyperlink" Target="https://environment.ec.europa.eu/topics/forests/deforestation/regulation-deforestation-free-products_en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parana.pr.gov.br/aen/Noticia/Campeao-de-cadastros-Parana-lanca-programa-para-facilitar-regularizacao-ambiental-rural" TargetMode="Externa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parana.pr.gov.br/aen/Noticia/TRF4-mantem-vitoria-do-Parana-sobre-legislacao-ambiental-e-da-seguranca-aos" TargetMode="Externa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https://br.linkedin.com/company/mattei-franco-advocacia-ambiental" TargetMode="External"/><Relationship Id="rId4" Type="http://schemas.openxmlformats.org/officeDocument/2006/relationships/hyperlink" Target="mailto:ritambf@mfambiental.adv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A3AB1CD3-DF25-70F9-D844-9E87321B21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C326FD5C-0D7C-FFB7-32AC-95600E2114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59738" y="3225800"/>
            <a:ext cx="2020159" cy="793433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00213A76-7058-B4D2-2EA6-88A298E1E0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3754" y="4413567"/>
            <a:ext cx="8401306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DFCD2C7-062A-719B-3917-B421786845BE}"/>
              </a:ext>
            </a:extLst>
          </p:cNvPr>
          <p:cNvSpPr txBox="1"/>
          <p:nvPr/>
        </p:nvSpPr>
        <p:spPr>
          <a:xfrm>
            <a:off x="646657" y="2921169"/>
            <a:ext cx="731189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importância da regularidade documental, ambiental e tributária no agronegócio.</a:t>
            </a:r>
          </a:p>
          <a:p>
            <a:r>
              <a:rPr lang="pt-BR" sz="2400" dirty="0">
                <a:solidFill>
                  <a:srgbClr val="2125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Regularidade ambiental em perspectiva</a:t>
            </a:r>
            <a:endParaRPr lang="pt-BR" sz="2400" b="0" i="0" dirty="0">
              <a:solidFill>
                <a:srgbClr val="2125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660D626-7E6E-490D-A6BC-CA7733C59712}"/>
              </a:ext>
            </a:extLst>
          </p:cNvPr>
          <p:cNvSpPr txBox="1"/>
          <p:nvPr/>
        </p:nvSpPr>
        <p:spPr>
          <a:xfrm>
            <a:off x="677559" y="5316863"/>
            <a:ext cx="4618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Rita Maria Borges Franco</a:t>
            </a:r>
          </a:p>
          <a:p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25/05/2026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203D24-272F-8D05-034D-57C6693464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594" y="306692"/>
            <a:ext cx="4470599" cy="199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8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A28A9-0805-20F8-C04B-1C087B3B1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B8407B76-D806-822F-4663-AE193AF643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5760AB2-55C9-D43F-FCE6-45460CADE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626" y="308803"/>
            <a:ext cx="10532016" cy="63820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CDFA376-E803-77EC-7454-BE9AD5470999}"/>
              </a:ext>
            </a:extLst>
          </p:cNvPr>
          <p:cNvSpPr txBox="1">
            <a:spLocks/>
          </p:cNvSpPr>
          <p:nvPr/>
        </p:nvSpPr>
        <p:spPr>
          <a:xfrm>
            <a:off x="1321724" y="1600200"/>
            <a:ext cx="938691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dirty="0"/>
              <a:t>PRINCIPAL MENSAGEM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 </a:t>
            </a:r>
            <a:r>
              <a:rPr lang="pt-BR" b="1" dirty="0"/>
              <a:t>regularidade ambiental</a:t>
            </a:r>
            <a:r>
              <a:rPr lang="pt-BR" dirty="0"/>
              <a:t> para o agronegócio deixou de ser apenas uma simples obrigação. </a:t>
            </a:r>
          </a:p>
          <a:p>
            <a:pPr algn="just"/>
            <a:endParaRPr lang="pt-BR" sz="1200" dirty="0"/>
          </a:p>
          <a:p>
            <a:pPr algn="just"/>
            <a:r>
              <a:rPr lang="pt-BR" dirty="0"/>
              <a:t>Trata-se de </a:t>
            </a:r>
            <a:r>
              <a:rPr lang="pt-BR" b="1" dirty="0"/>
              <a:t>variável</a:t>
            </a:r>
            <a:r>
              <a:rPr lang="pt-BR" dirty="0"/>
              <a:t> [inadiável, inafastável, intransponível] </a:t>
            </a:r>
            <a:r>
              <a:rPr lang="pt-BR" b="1" dirty="0"/>
              <a:t>de acesso a crédito</a:t>
            </a:r>
            <a:r>
              <a:rPr lang="pt-BR" dirty="0"/>
              <a:t>, investimento, seguro, e contratos, fora o risco reputacional.  </a:t>
            </a:r>
          </a:p>
          <a:p>
            <a:pPr algn="just"/>
            <a:endParaRPr lang="pt-BR" sz="1200" dirty="0"/>
          </a:p>
          <a:p>
            <a:pPr algn="just"/>
            <a:r>
              <a:rPr lang="pt-BR" dirty="0"/>
              <a:t>Em termos práticos, o imóvel rural sem regularidade ambiental </a:t>
            </a:r>
            <a:r>
              <a:rPr lang="pt-BR" b="1" dirty="0"/>
              <a:t>deixa de ser viável </a:t>
            </a:r>
            <a:r>
              <a:rPr lang="pt-BR" dirty="0"/>
              <a:t>e se transformar em </a:t>
            </a:r>
            <a:r>
              <a:rPr lang="pt-BR" b="1" dirty="0"/>
              <a:t>risco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998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101D5-C8B8-3955-8FE0-C97FD798B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8935FE35-0139-70ED-7BCE-C400BBA448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BA2D04E-687E-2A88-811C-F36723B77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626" y="308803"/>
            <a:ext cx="10532016" cy="63820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4F0BAC-726E-7091-9DF8-9F7C83D96973}"/>
              </a:ext>
            </a:extLst>
          </p:cNvPr>
          <p:cNvSpPr txBox="1">
            <a:spLocks/>
          </p:cNvSpPr>
          <p:nvPr/>
        </p:nvSpPr>
        <p:spPr>
          <a:xfrm>
            <a:off x="1305098" y="163952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MUDANÇA DE PARADIGMA</a:t>
            </a:r>
          </a:p>
          <a:p>
            <a:pPr algn="just"/>
            <a:endParaRPr lang="pt-B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Três movimentos simultâneos: </a:t>
            </a:r>
          </a:p>
          <a:p>
            <a:pPr marL="514350" indent="-514350" algn="just">
              <a:buAutoNum type="romanLcParenBoth"/>
            </a:pP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incorporação do </a:t>
            </a:r>
            <a:r>
              <a:rPr lang="pt-BR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risco ambiental e climático </a:t>
            </a: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pela regulação financeira; </a:t>
            </a:r>
          </a:p>
          <a:p>
            <a:pPr marL="514350" indent="-514350" algn="just">
              <a:buAutoNum type="romanLcParenBoth"/>
            </a:pP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aumento das exigências de </a:t>
            </a:r>
            <a:r>
              <a:rPr lang="pt-BR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rastreabilidade</a:t>
            </a: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nas cadeias produtivas; e </a:t>
            </a:r>
          </a:p>
          <a:p>
            <a:pPr marL="514350" indent="-514350" algn="just">
              <a:buAutoNum type="romanLcParenBoth"/>
            </a:pP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pressão de </a:t>
            </a:r>
            <a:r>
              <a:rPr lang="pt-BR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mercados internacionais</a:t>
            </a: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por produtos livres de desmatamento.</a:t>
            </a:r>
          </a:p>
        </p:txBody>
      </p:sp>
    </p:spTree>
    <p:extLst>
      <p:ext uri="{BB962C8B-B14F-4D97-AF65-F5344CB8AC3E}">
        <p14:creationId xmlns:p14="http://schemas.microsoft.com/office/powerpoint/2010/main" val="2928118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C84A5-A46F-5DFE-F081-677A54E7B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EF4345A6-A20D-EDB9-EE72-E136A9B710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4CF6020-68F7-9FB1-A730-C6CC445770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626" y="308803"/>
            <a:ext cx="10532016" cy="6382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8CDE9-6ED7-108E-0ACC-F32AEE89DB54}"/>
              </a:ext>
            </a:extLst>
          </p:cNvPr>
          <p:cNvSpPr txBox="1">
            <a:spLocks/>
          </p:cNvSpPr>
          <p:nvPr/>
        </p:nvSpPr>
        <p:spPr>
          <a:xfrm>
            <a:off x="920865" y="1166018"/>
            <a:ext cx="10813935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sz="2000" b="1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CRÉDITO RURAL, BANCOS E PRSAC - Reflexos</a:t>
            </a: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20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pt-BR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Resolução CMN nº 4.943/2021</a:t>
            </a: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 incorporaram riscos social, ambiental e climático à estrutura regulatória do sistema financeiro nacional.</a:t>
            </a:r>
          </a:p>
          <a:p>
            <a:pPr algn="just"/>
            <a:endParaRPr lang="pt-BR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pt-BR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Resolução CMN nº 4.945/2021</a:t>
            </a: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obriga a instituição e a implementação de Política de Responsabilidade Social, Ambiental e Climática — PRSAC —, visando exigir governança, gerenciamento de riscos e integração do risco climático às atividades das instituições financeiras.</a:t>
            </a:r>
          </a:p>
          <a:p>
            <a:pPr algn="just"/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pt-B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t-B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</a:t>
            </a: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Resolução CMN nº 4.943/2021: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t-BR" sz="14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https://www.bcb.gov.br/</a:t>
            </a:r>
            <a:r>
              <a:rPr lang="pt-BR" sz="1400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estabilidadefinanceira</a:t>
            </a:r>
            <a:r>
              <a:rPr lang="pt-BR" sz="14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/</a:t>
            </a:r>
            <a:r>
              <a:rPr lang="pt-BR" sz="1400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exibenormativo?numero</a:t>
            </a:r>
            <a:r>
              <a:rPr lang="pt-BR" sz="14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=4943&amp;tipo=</a:t>
            </a:r>
            <a:r>
              <a:rPr lang="pt-BR" sz="1400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Resolução+CMN</a:t>
            </a: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b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Resolução CMN nº 4.945/2021: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t-BR" sz="14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https://www.bcb.gov.br/</a:t>
            </a:r>
            <a:r>
              <a:rPr lang="pt-BR" sz="1400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estabilidadefinanceira</a:t>
            </a:r>
            <a:r>
              <a:rPr lang="pt-BR" sz="14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/</a:t>
            </a:r>
            <a:r>
              <a:rPr lang="pt-BR" sz="1400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exibenormativo?numero</a:t>
            </a:r>
            <a:r>
              <a:rPr lang="pt-BR" sz="14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=4945&amp;tipo=</a:t>
            </a:r>
            <a:r>
              <a:rPr lang="pt-BR" sz="1400" u="sng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Resolução+CMN</a:t>
            </a:r>
            <a:endParaRPr lang="pt-BR" sz="14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pt-BR" sz="14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pt-B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18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574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01026-44EE-FEED-1ACD-1883A69FE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8481120C-F0B4-3188-F113-E35B1F0ABE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13D02D3-46F8-6BCE-D64B-66F66653DB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626" y="308803"/>
            <a:ext cx="10532016" cy="6382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5600B-A3FD-9BB0-64AF-3EA04BB60304}"/>
              </a:ext>
            </a:extLst>
          </p:cNvPr>
          <p:cNvSpPr txBox="1">
            <a:spLocks/>
          </p:cNvSpPr>
          <p:nvPr/>
        </p:nvSpPr>
        <p:spPr>
          <a:xfrm>
            <a:off x="463665" y="627907"/>
            <a:ext cx="11220335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sz="2200" b="1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CRÉDITO RURAL, BANCOS E PRSAC - Reflexos</a:t>
            </a: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22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pt-BR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Resolução CMN n° 5.267/2025</a:t>
            </a:r>
            <a:r>
              <a:rPr lang="pt-BR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monitoramento contínuo das áreas financiadas</a:t>
            </a:r>
          </a:p>
          <a:p>
            <a:pPr algn="just"/>
            <a:r>
              <a:rPr lang="pt-BR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just"/>
            <a:r>
              <a:rPr lang="pt-BR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Resolução CMN n° 5.268/2025</a:t>
            </a:r>
            <a:r>
              <a:rPr lang="pt-BR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vincula concessão de crédito à consulta prévia </a:t>
            </a:r>
            <a:r>
              <a:rPr lang="pt-BR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PRODES</a:t>
            </a:r>
            <a:r>
              <a:rPr lang="pt-BR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data de corte: julho/2019 [regra valendo para imóveis com área superior a quatro módulos fiscais desde abril/2026, para imóveis com até 4 módulos fiscais, regra valerá a partir de janeiro/2027].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pt-BR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t-BR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Resolução CMN n° 5.303/2026</a:t>
            </a:r>
            <a:r>
              <a:rPr lang="pt-BR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ajuste: janeiro/2027 acima de 15 módulos fiscais; julho/2027 entre quatro e 15 módulos; e janeiro/2028 até quatro módulos fiscais). TCA destrava crédito para o agricultor que já iniciou o processo de regularização.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pt-BR" sz="14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Resolução CMN n° 5.267/2005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https://www.bcb.gov.br/estabilidadefinanceira/exibenormativo?tipo=Resolu%C3%A7%C3%A3o%20CMN&amp;numero=5267</a:t>
            </a: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Resolução CMN nº 5.268/2025: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https://www.bcb.gov.br/estabilidadefinanceira/exibenormativo?tipo=Resolu%C3%A7%C3%A3o%20CMN&amp;numero=5268</a:t>
            </a: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pt-B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pt-BR" sz="14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pt-B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18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139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20CA3-3FE6-3659-1635-AB8B5E5D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5336204-FAF4-8523-7D40-FF5DB1C56A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87CA9DC-FF13-7B4B-51CD-5F3977019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626" y="308803"/>
            <a:ext cx="10532016" cy="6382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28C43-6580-31B2-7485-CD8FDAE2C3BD}"/>
              </a:ext>
            </a:extLst>
          </p:cNvPr>
          <p:cNvSpPr txBox="1">
            <a:spLocks/>
          </p:cNvSpPr>
          <p:nvPr/>
        </p:nvSpPr>
        <p:spPr>
          <a:xfrm>
            <a:off x="991913" y="1050701"/>
            <a:ext cx="10208174" cy="5736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b="1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EUDR E PRESSÃO INTERNACIONAL</a:t>
            </a:r>
          </a:p>
          <a:p>
            <a:pPr algn="just"/>
            <a:endParaRPr lang="pt-BR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Regulamento Europeu de Produtos Livres de Desmatamento — EUDR — representa importante marco regulatório internacional para cadeias agrícolas.</a:t>
            </a:r>
          </a:p>
          <a:p>
            <a:pPr algn="just"/>
            <a:r>
              <a:rPr lang="pt-BR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just"/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Cadeias livres de desmatamento, comprovado por geolocalização e rastreabilidade e impactos sobre commodities (soja, café, carne bovina, cacau, óleo de palma, borracha, madeira).</a:t>
            </a:r>
          </a:p>
          <a:p>
            <a:pPr algn="l"/>
            <a:r>
              <a:rPr lang="pt-BR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l"/>
            <a:r>
              <a:rPr lang="pt-B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Referência:</a:t>
            </a:r>
            <a:br>
              <a:rPr lang="pt-B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B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Comissão Europeia – EUDR:</a:t>
            </a:r>
          </a:p>
          <a:p>
            <a:pPr algn="l"/>
            <a:r>
              <a:rPr lang="pt-BR" sz="1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https://environment.ec.europa.eu/topics/forests/deforestation/regulation-deforestation-free-products_en</a:t>
            </a:r>
            <a:endParaRPr lang="pt-BR" sz="18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pt-B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https://www.coolset.com/academy/which-products-are-covered-under-the-eudr-sector-by-sector-overview</a:t>
            </a:r>
            <a:endParaRPr lang="pt-B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endParaRPr lang="pt-B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44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D02A3-1FC6-FAA3-3466-EF0C27D10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B31DBE1-320F-D061-09C5-C6871A77A3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62F3C1D-8F69-029E-882F-A7DDCB7B2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626" y="308803"/>
            <a:ext cx="10532016" cy="6382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1B29F-87B4-6377-24D9-6B16241A8AF9}"/>
              </a:ext>
            </a:extLst>
          </p:cNvPr>
          <p:cNvSpPr txBox="1">
            <a:spLocks/>
          </p:cNvSpPr>
          <p:nvPr/>
        </p:nvSpPr>
        <p:spPr>
          <a:xfrm>
            <a:off x="1526627" y="1071427"/>
            <a:ext cx="9608734" cy="5477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sz="2200" b="1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RELEVÂNCIA DE MANTER TUDO EM ORDEM</a:t>
            </a:r>
            <a:endParaRPr lang="pt-BR" sz="22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22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Manter documentação organizada e atualizada: </a:t>
            </a: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 regularizado e com informações geoespaciais consistentes; 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Controle licenças ambientais e autorizações de supressão vigentes; 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Comprovantes de adesão ao PRA ou execução PRAD ou TCA/regularização; 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Dados georreferenciados das áreas protegidas e intervenções realizadas.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Contingências (civis, penais e administrativas)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Prevenção: identificação de passivos ocultos.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endParaRPr lang="pt-BR" sz="22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endParaRPr lang="pt-BR" sz="22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510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63EB1-2DE0-5377-21C9-3C766517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D1D94028-6E12-12C9-A04F-60CE95108E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0A6AA96-DD25-98FB-3E66-A46A32C8E9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626" y="308803"/>
            <a:ext cx="10532016" cy="6382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40F34-D6FD-DC53-E810-872B838850D9}"/>
              </a:ext>
            </a:extLst>
          </p:cNvPr>
          <p:cNvSpPr txBox="1">
            <a:spLocks/>
          </p:cNvSpPr>
          <p:nvPr/>
        </p:nvSpPr>
        <p:spPr>
          <a:xfrm>
            <a:off x="731520" y="1166018"/>
            <a:ext cx="10922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sz="2200" b="1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</a:t>
            </a:r>
            <a:r>
              <a:rPr lang="pt-BR" sz="22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22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Caráter declaratório das informações aumenta os níveis de responsabilidade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Consequências práticas para produtores e reflexos em operações financeiras e auditorias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Importância da validação do cadastro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Discussão sobre gargalos de validação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2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 no Paraná – IAT: 98% imóveis cadastrados, líder no ranking nacional de cadastros validados – 6 mi hectares regularizados.</a:t>
            </a: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13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hlinkClick r:id="rId5"/>
            </a:endParaRPr>
          </a:p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sz="13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https://www.parana.pr.gov.br/aen/Noticia/Campeao-de-cadastros-Parana-lanca-programa-para-facilitar-regularizacao-ambiental-rural</a:t>
            </a:r>
            <a:endParaRPr lang="pt-BR" sz="13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207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FCF0A-EE3D-E497-1536-9B9281E9D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DB280B90-469B-9A10-52DD-7AAEC3A9AB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2FCF67E-35DB-5A9C-51F9-DDEB9CEA0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626" y="308803"/>
            <a:ext cx="10532016" cy="6382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44350-9507-AFCB-90FD-4C0267F9ACF2}"/>
              </a:ext>
            </a:extLst>
          </p:cNvPr>
          <p:cNvSpPr txBox="1">
            <a:spLocks/>
          </p:cNvSpPr>
          <p:nvPr/>
        </p:nvSpPr>
        <p:spPr>
          <a:xfrm>
            <a:off x="417034" y="922417"/>
            <a:ext cx="5243366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sz="2000" b="1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CONCLUSÃO</a:t>
            </a: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20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regularidade ambiental deve ser compreendida como elemento de governança, financiamento e competitividade no agronegócio.</a:t>
            </a: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imóvel rural </a:t>
            </a:r>
            <a:r>
              <a:rPr lang="pt-BR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regularizado</a:t>
            </a: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possui maior capacidade de: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acessar crédito;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integrar cadeias exportadoras; 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atrair investidores;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reduzir riscos jurídicos;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preservar valor econômico;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manter a atividade competitiva.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endParaRPr lang="pt-BR" sz="20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C25376D-9AFD-1FC2-C8A6-8764954C2134}"/>
              </a:ext>
            </a:extLst>
          </p:cNvPr>
          <p:cNvSpPr txBox="1"/>
          <p:nvPr/>
        </p:nvSpPr>
        <p:spPr>
          <a:xfrm>
            <a:off x="5963446" y="847848"/>
            <a:ext cx="6095196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2000">
                <a:solidFill>
                  <a:srgbClr val="323232"/>
                </a:solidFill>
              </a:defRPr>
            </a:pPr>
            <a:r>
              <a:rPr lang="pt-BR" sz="2000" b="1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TENDÊNCIAS</a:t>
            </a: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20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Integração entre ambiental e financeiro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endParaRPr lang="pt-BR" sz="20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Expansão das exigências de rastreabilidade e maior pressão de investidores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endParaRPr lang="pt-BR" sz="20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Impulsionamento práticas sustentáveis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endParaRPr lang="pt-BR" sz="20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</a:defRPr>
            </a:pPr>
            <a:r>
              <a:rPr lang="pt-BR" sz="20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Judicialização:</a:t>
            </a:r>
          </a:p>
          <a:p>
            <a:pPr algn="just">
              <a:defRPr sz="2000">
                <a:solidFill>
                  <a:srgbClr val="323232"/>
                </a:solidFill>
              </a:defRPr>
            </a:pPr>
            <a:endParaRPr lang="pt-BR" sz="16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hlinkClick r:id="rId5"/>
            </a:endParaRPr>
          </a:p>
          <a:p>
            <a:pPr marL="857250" lvl="1" indent="-400050" algn="just">
              <a:buAutoNum type="romanLcParenBoth"/>
              <a:defRPr sz="2000">
                <a:solidFill>
                  <a:srgbClr val="323232"/>
                </a:solidFill>
              </a:defRPr>
            </a:pPr>
            <a:r>
              <a:rPr lang="pt-B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Paraná:</a:t>
            </a:r>
            <a:r>
              <a:rPr lang="pt-B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assegurou a aplicação do Código Florestal na análise de áreas rurais consolidadas na Mata Atlântica</a:t>
            </a:r>
          </a:p>
          <a:p>
            <a:pPr lvl="1" algn="just">
              <a:defRPr sz="2000">
                <a:solidFill>
                  <a:srgbClr val="323232"/>
                </a:solidFill>
              </a:defRPr>
            </a:pPr>
            <a:r>
              <a:rPr lang="pt-BR" sz="16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https://www.parana.pr.gov.br/aen/Noticia/TRF4-mantem-vitoria-do-Parana-sobre-legislacao-ambiental-e-da-seguranca-aos</a:t>
            </a:r>
            <a:endParaRPr lang="pt-BR" sz="16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just">
              <a:defRPr sz="2000">
                <a:solidFill>
                  <a:srgbClr val="323232"/>
                </a:solidFill>
              </a:defRPr>
            </a:pPr>
            <a:r>
              <a:rPr lang="pt-BR" sz="16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857250" lvl="1" indent="-400050" algn="just">
              <a:buAutoNum type="romanLcParenBoth"/>
              <a:defRPr sz="2000">
                <a:solidFill>
                  <a:srgbClr val="323232"/>
                </a:solidFill>
              </a:defRPr>
            </a:pPr>
            <a:r>
              <a:rPr lang="pt-BR" sz="1600" b="1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ADPF 1318: </a:t>
            </a:r>
            <a:r>
              <a:rPr lang="pt-BR" sz="1600" dirty="0">
                <a:solidFill>
                  <a:srgbClr val="32323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discute </a:t>
            </a:r>
            <a:r>
              <a:rPr lang="pt-B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automatização dos bloqueios (reflexo: Resolução CMN n° 5303/2026 – prazos revistos e escalonados). </a:t>
            </a:r>
            <a:endParaRPr lang="pt-BR" sz="1600" dirty="0">
              <a:solidFill>
                <a:srgbClr val="32323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425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0A6BD0EE-9558-B381-CE1F-B7610786EF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24739CC-75A2-17BE-1315-24E2038C9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847" y="3458231"/>
            <a:ext cx="7762306" cy="88101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3222635-C204-604D-387A-65DDFBDE7A9C}"/>
              </a:ext>
            </a:extLst>
          </p:cNvPr>
          <p:cNvSpPr txBox="1"/>
          <p:nvPr/>
        </p:nvSpPr>
        <p:spPr>
          <a:xfrm>
            <a:off x="7458812" y="1266496"/>
            <a:ext cx="87630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Muito obrigada!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F226079-19F4-967B-6E5F-AE36E336EA3F}"/>
              </a:ext>
            </a:extLst>
          </p:cNvPr>
          <p:cNvSpPr txBox="1"/>
          <p:nvPr/>
        </p:nvSpPr>
        <p:spPr>
          <a:xfrm>
            <a:off x="917050" y="4517317"/>
            <a:ext cx="5794463" cy="191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900"/>
              </a:lnSpc>
              <a:spcAft>
                <a:spcPts val="600"/>
              </a:spcAft>
            </a:pPr>
            <a:r>
              <a:rPr lang="pt-BR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Rita Maria Borges Franco</a:t>
            </a:r>
          </a:p>
          <a:p>
            <a:pPr algn="just">
              <a:lnSpc>
                <a:spcPts val="1900"/>
              </a:lnSpc>
              <a:spcAft>
                <a:spcPts val="600"/>
              </a:spcAft>
            </a:pPr>
            <a:r>
              <a:rPr lang="pt-BR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ritambf@mfambiental.adv.br</a:t>
            </a:r>
            <a:endParaRPr lang="pt-BR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ts val="1900"/>
              </a:lnSpc>
              <a:spcAft>
                <a:spcPts val="600"/>
              </a:spcAft>
            </a:pPr>
            <a:endParaRPr lang="pt-BR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hlinkClick r:id="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just">
              <a:lnSpc>
                <a:spcPts val="1900"/>
              </a:lnSpc>
              <a:spcAft>
                <a:spcPts val="600"/>
              </a:spcAft>
            </a:pPr>
            <a:r>
              <a:rPr lang="pt-BR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https://br.linkedin.com/in/rita-maria-borges-franco-a164ab77</a:t>
            </a:r>
            <a:endParaRPr lang="pt-BR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ts val="1900"/>
              </a:lnSpc>
              <a:spcAft>
                <a:spcPts val="600"/>
              </a:spcAft>
            </a:pPr>
            <a:r>
              <a:rPr lang="pt-BR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https://br.linkedin.com/company/mattei-franco-advocacia-ambiental</a:t>
            </a:r>
            <a:endParaRPr lang="pt-BR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ts val="1900"/>
              </a:lnSpc>
              <a:spcAft>
                <a:spcPts val="600"/>
              </a:spcAft>
            </a:pPr>
            <a:endParaRPr lang="pt-BR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99C1E0E-9D93-F55B-E8B4-4752CAAF88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556" y="389999"/>
            <a:ext cx="4233179" cy="224936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1B5C1B7-56C7-2D45-9F91-64FE91C2AE3C}"/>
              </a:ext>
            </a:extLst>
          </p:cNvPr>
          <p:cNvSpPr txBox="1"/>
          <p:nvPr/>
        </p:nvSpPr>
        <p:spPr>
          <a:xfrm>
            <a:off x="186070" y="2815198"/>
            <a:ext cx="81551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/>
              <a:t>https://www.tripadvisor.com.br/Profile/WilsonV40</a:t>
            </a:r>
          </a:p>
        </p:txBody>
      </p:sp>
    </p:spTree>
    <p:extLst>
      <p:ext uri="{BB962C8B-B14F-4D97-AF65-F5344CB8AC3E}">
        <p14:creationId xmlns:p14="http://schemas.microsoft.com/office/powerpoint/2010/main" val="1489622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46BF14D9D497F4C88E9590F7F309F65" ma:contentTypeVersion="15" ma:contentTypeDescription="Criar um novo documento." ma:contentTypeScope="" ma:versionID="8c942f35d59965eaa16cb10f1910328b">
  <xsd:schema xmlns:xsd="http://www.w3.org/2001/XMLSchema" xmlns:xs="http://www.w3.org/2001/XMLSchema" xmlns:p="http://schemas.microsoft.com/office/2006/metadata/properties" xmlns:ns2="0bfcafff-d380-4deb-94fa-cea90deb9388" xmlns:ns3="d592d0b2-d390-411b-8286-75ec718a7975" targetNamespace="http://schemas.microsoft.com/office/2006/metadata/properties" ma:root="true" ma:fieldsID="377cdb0737ff176659f3205bccabe80e" ns2:_="" ns3:_="">
    <xsd:import namespace="0bfcafff-d380-4deb-94fa-cea90deb9388"/>
    <xsd:import namespace="d592d0b2-d390-411b-8286-75ec718a79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fcafff-d380-4deb-94fa-cea90deb93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Etiquetas de Imagem" ma:readOnly="false" ma:fieldId="{5cf76f15-5ced-4ddc-b409-7134ff3c332f}" ma:taxonomyMulti="true" ma:sspId="174498bf-4106-4b4c-a1b8-511ae4d71d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92d0b2-d390-411b-8286-75ec718a797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ee538a3-4cbd-4b29-8e74-33b2566714f9}" ma:internalName="TaxCatchAll" ma:showField="CatchAllData" ma:web="d592d0b2-d390-411b-8286-75ec718a79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fcafff-d380-4deb-94fa-cea90deb9388">
      <Terms xmlns="http://schemas.microsoft.com/office/infopath/2007/PartnerControls"/>
    </lcf76f155ced4ddcb4097134ff3c332f>
    <TaxCatchAll xmlns="d592d0b2-d390-411b-8286-75ec718a797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D7573A-5799-4FC5-939F-B985CBEBB9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fcafff-d380-4deb-94fa-cea90deb9388"/>
    <ds:schemaRef ds:uri="d592d0b2-d390-411b-8286-75ec718a79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B19135-AB0C-4C2D-8FFA-286993AD0492}">
  <ds:schemaRefs>
    <ds:schemaRef ds:uri="http://schemas.microsoft.com/office/2006/metadata/properties"/>
    <ds:schemaRef ds:uri="http://schemas.microsoft.com/office/infopath/2007/PartnerControls"/>
    <ds:schemaRef ds:uri="0bfcafff-d380-4deb-94fa-cea90deb9388"/>
    <ds:schemaRef ds:uri="d592d0b2-d390-411b-8286-75ec718a7975"/>
  </ds:schemaRefs>
</ds:datastoreItem>
</file>

<file path=customXml/itemProps3.xml><?xml version="1.0" encoding="utf-8"?>
<ds:datastoreItem xmlns:ds="http://schemas.openxmlformats.org/officeDocument/2006/customXml" ds:itemID="{AEA9311B-1D6D-45D4-B3F4-F10E863ADAE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963</Words>
  <Application>Microsoft Office PowerPoint</Application>
  <PresentationFormat>Widescreen</PresentationFormat>
  <Paragraphs>123</Paragraphs>
  <Slides>10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Open Sans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Rita Franco</dc:creator>
  <cp:lastModifiedBy>Rita Maria Borges Franco</cp:lastModifiedBy>
  <cp:revision>2</cp:revision>
  <dcterms:created xsi:type="dcterms:W3CDTF">2026-05-25T18:44:24Z</dcterms:created>
  <dcterms:modified xsi:type="dcterms:W3CDTF">2026-05-25T21:03:18Z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0x010100D46BF14D9D497F4C88E9590F7F309F65</vt:lpwstr>
  </property>
</Properties>
</file>